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66"/>
  </p:handoutMasterIdLst>
  <p:sldIdLst>
    <p:sldId id="944" r:id="rId4"/>
    <p:sldId id="945" r:id="rId6"/>
    <p:sldId id="981" r:id="rId7"/>
    <p:sldId id="1042" r:id="rId8"/>
    <p:sldId id="1043" r:id="rId9"/>
    <p:sldId id="1044" r:id="rId10"/>
    <p:sldId id="1045" r:id="rId11"/>
    <p:sldId id="1046" r:id="rId12"/>
    <p:sldId id="1047" r:id="rId13"/>
    <p:sldId id="1048" r:id="rId14"/>
    <p:sldId id="1049" r:id="rId15"/>
    <p:sldId id="1050" r:id="rId16"/>
    <p:sldId id="1051" r:id="rId17"/>
    <p:sldId id="1052" r:id="rId18"/>
    <p:sldId id="1053" r:id="rId19"/>
    <p:sldId id="1054" r:id="rId20"/>
    <p:sldId id="1055" r:id="rId21"/>
    <p:sldId id="1056" r:id="rId22"/>
    <p:sldId id="1057" r:id="rId23"/>
    <p:sldId id="982" r:id="rId24"/>
    <p:sldId id="984" r:id="rId25"/>
    <p:sldId id="985" r:id="rId26"/>
    <p:sldId id="983" r:id="rId27"/>
    <p:sldId id="987" r:id="rId28"/>
    <p:sldId id="988" r:id="rId29"/>
    <p:sldId id="989" r:id="rId30"/>
    <p:sldId id="990" r:id="rId31"/>
    <p:sldId id="991" r:id="rId32"/>
    <p:sldId id="995" r:id="rId33"/>
    <p:sldId id="992" r:id="rId34"/>
    <p:sldId id="993" r:id="rId35"/>
    <p:sldId id="994" r:id="rId36"/>
    <p:sldId id="996" r:id="rId37"/>
    <p:sldId id="997" r:id="rId38"/>
    <p:sldId id="998" r:id="rId39"/>
    <p:sldId id="1000" r:id="rId40"/>
    <p:sldId id="999" r:id="rId41"/>
    <p:sldId id="1058" r:id="rId42"/>
    <p:sldId id="1060" r:id="rId43"/>
    <p:sldId id="1061" r:id="rId44"/>
    <p:sldId id="1062" r:id="rId45"/>
    <p:sldId id="1063" r:id="rId46"/>
    <p:sldId id="1064" r:id="rId47"/>
    <p:sldId id="1065" r:id="rId48"/>
    <p:sldId id="1066" r:id="rId49"/>
    <p:sldId id="1001" r:id="rId50"/>
    <p:sldId id="1037" r:id="rId51"/>
    <p:sldId id="1068" r:id="rId52"/>
    <p:sldId id="1073" r:id="rId53"/>
    <p:sldId id="1072" r:id="rId54"/>
    <p:sldId id="1074" r:id="rId55"/>
    <p:sldId id="1002" r:id="rId56"/>
    <p:sldId id="1003" r:id="rId57"/>
    <p:sldId id="1004" r:id="rId58"/>
    <p:sldId id="1005" r:id="rId59"/>
    <p:sldId id="1006" r:id="rId60"/>
    <p:sldId id="1007" r:id="rId61"/>
    <p:sldId id="1008" r:id="rId62"/>
    <p:sldId id="1009" r:id="rId63"/>
    <p:sldId id="1010" r:id="rId64"/>
    <p:sldId id="1011" r:id="rId65"/>
  </p:sldIdLst>
  <p:sldSz cx="9144000" cy="6858000" type="screen4x3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 嘉铭" initials="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F3C"/>
    <a:srgbClr val="FE6567"/>
    <a:srgbClr val="9CCF32"/>
    <a:srgbClr val="BA7FAF"/>
    <a:srgbClr val="009FC6"/>
    <a:srgbClr val="E54C4E"/>
    <a:srgbClr val="E74D4F"/>
    <a:srgbClr val="C20605"/>
    <a:srgbClr val="EE4B50"/>
    <a:srgbClr val="079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2" autoAdjust="0"/>
    <p:restoredTop sz="93633" autoAdjust="0"/>
  </p:normalViewPr>
  <p:slideViewPr>
    <p:cSldViewPr snapToGrid="0" showGuides="1">
      <p:cViewPr varScale="1">
        <p:scale>
          <a:sx n="82" d="100"/>
          <a:sy n="82" d="100"/>
        </p:scale>
        <p:origin x="1608" y="67"/>
      </p:cViewPr>
      <p:guideLst>
        <p:guide orient="horz" pos="2159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1" Type="http://schemas.openxmlformats.org/officeDocument/2006/relationships/tags" Target="tags/tag62.xml"/><Relationship Id="rId70" Type="http://schemas.openxmlformats.org/officeDocument/2006/relationships/commentAuthors" Target="commentAuthors.xml"/><Relationship Id="rId7" Type="http://schemas.openxmlformats.org/officeDocument/2006/relationships/slide" Target="slides/slide3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handoutMaster" Target="handoutMasters/handoutMaster1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F79B5-1BE2-4FE8-A7B2-ED5D9FCD83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7D3FE-8A53-474B-A2E1-BB81872D0D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安装VMware Tools有几个重要原因：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 dirty="0"/>
              <a:t>VMware Tools可以增强虚拟机的性能。</a:t>
            </a:r>
            <a:r>
              <a:rPr lang="zh-CN" altLang="en-US" dirty="0"/>
              <a:t>它可以优化虚拟机与宿主机之间的通信和数据传输，从而提升网络速度、存储性能以及图形渲染效果。这对于虚拟机运行各种应用程序和操作系统时都非常重要。</a:t>
            </a:r>
            <a:endParaRPr lang="zh-CN" altLang="en-US" dirty="0"/>
          </a:p>
          <a:p>
            <a:endParaRPr lang="zh-CN" altLang="en-US" b="1" dirty="0"/>
          </a:p>
          <a:p>
            <a:r>
              <a:rPr lang="zh-CN" altLang="en-US" b="1" dirty="0"/>
              <a:t>改善虚</a:t>
            </a:r>
            <a:r>
              <a:rPr lang="zh-CN" altLang="en-US" b="1" dirty="0">
                <a:sym typeface="+mn-ea"/>
              </a:rPr>
              <a:t>拟机与宿主机之间</a:t>
            </a:r>
            <a:r>
              <a:rPr lang="zh-CN" altLang="en-US" b="1" dirty="0"/>
              <a:t>兼容性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b="1" dirty="0"/>
              <a:t>提供额外功能</a:t>
            </a:r>
            <a:r>
              <a:rPr lang="zh-CN" altLang="en-US" dirty="0"/>
              <a:t>，比如它提供了</a:t>
            </a:r>
            <a:r>
              <a:rPr lang="zh-CN" altLang="en-US" b="1" dirty="0"/>
              <a:t>拖放文件和剪贴板共享功能</a:t>
            </a:r>
            <a:r>
              <a:rPr lang="zh-CN" altLang="en-US" dirty="0"/>
              <a:t>，方便虚拟机与宿主机之间的文件传输和数据共享。此外，还有时间同步服务、内存管理工具等实用功能。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安装VMware Tools有几个重要原因：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 dirty="0"/>
              <a:t>VMware Tools可以增强虚拟机的性能。</a:t>
            </a:r>
            <a:r>
              <a:rPr lang="zh-CN" altLang="en-US" dirty="0"/>
              <a:t>它可以优化虚拟机与宿主机之间的通信和数据传输，从而提升网络速度、存储性能以及图形渲染效果。这对于虚拟机运行各种应用程序和操作系统时都非常重要。</a:t>
            </a:r>
            <a:endParaRPr lang="zh-CN" altLang="en-US" dirty="0"/>
          </a:p>
          <a:p>
            <a:endParaRPr lang="zh-CN" altLang="en-US" b="1" dirty="0"/>
          </a:p>
          <a:p>
            <a:r>
              <a:rPr lang="zh-CN" altLang="en-US" b="1" dirty="0"/>
              <a:t>改善虚</a:t>
            </a:r>
            <a:r>
              <a:rPr lang="zh-CN" altLang="en-US" b="1" dirty="0">
                <a:sym typeface="+mn-ea"/>
              </a:rPr>
              <a:t>拟机与宿主机之间</a:t>
            </a:r>
            <a:r>
              <a:rPr lang="zh-CN" altLang="en-US" b="1" dirty="0"/>
              <a:t>兼容性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b="1" dirty="0"/>
              <a:t>提供额外功能</a:t>
            </a:r>
            <a:r>
              <a:rPr lang="zh-CN" altLang="en-US" dirty="0"/>
              <a:t>，比如它提供了</a:t>
            </a:r>
            <a:r>
              <a:rPr lang="zh-CN" altLang="en-US" b="1" dirty="0"/>
              <a:t>拖放文件和剪贴板共享功能</a:t>
            </a:r>
            <a:r>
              <a:rPr lang="zh-CN" altLang="en-US" dirty="0"/>
              <a:t>，方便虚拟机与宿主机之间的文件传输和数据共享。此外，还有时间同步服务、内存管理工具等实用功能。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安装VMware Tools有几个重要原因：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 dirty="0"/>
              <a:t>VMware Tools可以增强虚拟机的性能。</a:t>
            </a:r>
            <a:r>
              <a:rPr lang="zh-CN" altLang="en-US" dirty="0"/>
              <a:t>它可以优化虚拟机与宿主机之间的通信和数据传输，从而提升网络速度、存储性能以及图形渲染效果。这对于虚拟机运行各种应用程序和操作系统时都非常重要。</a:t>
            </a:r>
            <a:endParaRPr lang="zh-CN" altLang="en-US" dirty="0"/>
          </a:p>
          <a:p>
            <a:endParaRPr lang="zh-CN" altLang="en-US" b="1" dirty="0"/>
          </a:p>
          <a:p>
            <a:r>
              <a:rPr lang="zh-CN" altLang="en-US" b="1" dirty="0"/>
              <a:t>改善虚</a:t>
            </a:r>
            <a:r>
              <a:rPr lang="zh-CN" altLang="en-US" b="1" dirty="0">
                <a:sym typeface="+mn-ea"/>
              </a:rPr>
              <a:t>拟机与宿主机之间</a:t>
            </a:r>
            <a:r>
              <a:rPr lang="zh-CN" altLang="en-US" b="1" dirty="0"/>
              <a:t>兼容性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b="1" dirty="0"/>
              <a:t>提供额外功能</a:t>
            </a:r>
            <a:r>
              <a:rPr lang="zh-CN" altLang="en-US" dirty="0"/>
              <a:t>，比如它提供了</a:t>
            </a:r>
            <a:r>
              <a:rPr lang="zh-CN" altLang="en-US" b="1" dirty="0"/>
              <a:t>拖放文件和剪贴板共享功能</a:t>
            </a:r>
            <a:r>
              <a:rPr lang="zh-CN" altLang="en-US" dirty="0"/>
              <a:t>，方便虚拟机与宿主机之间的文件传输和数据共享。此外，还有时间同步服务、内存管理工具等实用功能。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安装VMware Tools有几个重要原因：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 dirty="0"/>
              <a:t>VMware Tools可以增强虚拟机的性能。</a:t>
            </a:r>
            <a:r>
              <a:rPr lang="zh-CN" altLang="en-US" dirty="0"/>
              <a:t>它可以优化虚拟机与宿主机之间的通信和数据传输，从而提升网络速度、存储性能以及图形渲染效果。这对于虚拟机运行各种应用程序和操作系统时都非常重要。</a:t>
            </a:r>
            <a:endParaRPr lang="zh-CN" altLang="en-US" dirty="0"/>
          </a:p>
          <a:p>
            <a:endParaRPr lang="zh-CN" altLang="en-US" b="1" dirty="0"/>
          </a:p>
          <a:p>
            <a:r>
              <a:rPr lang="zh-CN" altLang="en-US" b="1" dirty="0"/>
              <a:t>改善虚</a:t>
            </a:r>
            <a:r>
              <a:rPr lang="zh-CN" altLang="en-US" b="1" dirty="0">
                <a:sym typeface="+mn-ea"/>
              </a:rPr>
              <a:t>拟机与宿主机之间</a:t>
            </a:r>
            <a:r>
              <a:rPr lang="zh-CN" altLang="en-US" b="1" dirty="0"/>
              <a:t>兼容性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b="1" dirty="0"/>
              <a:t>提供额外功能</a:t>
            </a:r>
            <a:r>
              <a:rPr lang="zh-CN" altLang="en-US" dirty="0"/>
              <a:t>，比如它提供了</a:t>
            </a:r>
            <a:r>
              <a:rPr lang="zh-CN" altLang="en-US" b="1" dirty="0"/>
              <a:t>拖放文件和剪贴板共享功能</a:t>
            </a:r>
            <a:r>
              <a:rPr lang="zh-CN" altLang="en-US" dirty="0"/>
              <a:t>，方便虚拟机与宿主机之间的文件传输和数据共享。此外，还有时间同步服务、内存管理工具等实用功能。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安装VMware Tools有几个重要原因：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 dirty="0"/>
              <a:t>VMware Tools可以增强虚拟机的性能。</a:t>
            </a:r>
            <a:r>
              <a:rPr lang="zh-CN" altLang="en-US" dirty="0"/>
              <a:t>它可以优化虚拟机与宿主机之间的通信和数据传输，从而提升网络速度、存储性能以及图形渲染效果。这对于虚拟机运行各种应用程序和操作系统时都非常重要。</a:t>
            </a:r>
            <a:endParaRPr lang="zh-CN" altLang="en-US" dirty="0"/>
          </a:p>
          <a:p>
            <a:endParaRPr lang="zh-CN" altLang="en-US" b="1" dirty="0"/>
          </a:p>
          <a:p>
            <a:r>
              <a:rPr lang="zh-CN" altLang="en-US" b="1" dirty="0"/>
              <a:t>改善虚</a:t>
            </a:r>
            <a:r>
              <a:rPr lang="zh-CN" altLang="en-US" b="1" dirty="0">
                <a:sym typeface="+mn-ea"/>
              </a:rPr>
              <a:t>拟机与宿主机之间</a:t>
            </a:r>
            <a:r>
              <a:rPr lang="zh-CN" altLang="en-US" b="1" dirty="0"/>
              <a:t>兼容性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b="1" dirty="0"/>
              <a:t>提供额外功能</a:t>
            </a:r>
            <a:r>
              <a:rPr lang="zh-CN" altLang="en-US" dirty="0"/>
              <a:t>，比如它提供了</a:t>
            </a:r>
            <a:r>
              <a:rPr lang="zh-CN" altLang="en-US" b="1" dirty="0"/>
              <a:t>拖放文件和剪贴板共享功能</a:t>
            </a:r>
            <a:r>
              <a:rPr lang="zh-CN" altLang="en-US" dirty="0"/>
              <a:t>，方便虚拟机与宿主机之间的文件传输和数据共享。此外，还有时间同步服务、内存管理工具等实用功能。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对于关机和重启的命令，这里分别列举了三种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我们那</a:t>
            </a:r>
            <a:r>
              <a:rPr lang="en-US" altLang="zh-CN" dirty="0"/>
              <a:t>ls</a:t>
            </a:r>
            <a:r>
              <a:rPr lang="zh-CN" altLang="en-US" dirty="0"/>
              <a:t>做举例，</a:t>
            </a:r>
            <a:r>
              <a:rPr lang="en-US" altLang="zh-CN" dirty="0"/>
              <a:t>ls</a:t>
            </a:r>
            <a:r>
              <a:rPr lang="zh-CN" altLang="en-US" dirty="0"/>
              <a:t>最基本的功能是列出指定目录中的文件和子目录。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使用的文件目录是一个树形目录，树形目录中我们就需要对相对路径与绝对路径做一个区分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cat（concatenate）命令用于查看文本文件的内容</a:t>
            </a:r>
            <a:r>
              <a:rPr lang="zh-CN" altLang="en-US" dirty="0"/>
              <a:t>，当然它还可以</a:t>
            </a:r>
            <a:r>
              <a:rPr lang="en-US" altLang="zh-CN" dirty="0"/>
              <a:t>合并文件以及创建新的文本文件。</a:t>
            </a:r>
            <a:endParaRPr lang="en-US" altLang="zh-CN" dirty="0"/>
          </a:p>
          <a:p>
            <a:r>
              <a:rPr lang="en-US" altLang="zh-CN" dirty="0"/>
              <a:t>more 命令用来查看较长的文本文件内容，通过分页显示，用户可以按需向下翻页。</a:t>
            </a:r>
            <a:endParaRPr lang="en-US" altLang="zh-CN" dirty="0"/>
          </a:p>
          <a:p>
            <a:r>
              <a:rPr lang="en-US" altLang="zh-CN" dirty="0"/>
              <a:t>less 命令也是用来查看文件的内容，但它比 more 更强大，提供了更多的查看和导航选项，允许用户向前或向后浏览文件。</a:t>
            </a:r>
            <a:endParaRPr lang="en-US" altLang="zh-CN" dirty="0"/>
          </a:p>
          <a:p>
            <a:r>
              <a:rPr lang="en-US" altLang="zh-CN" dirty="0"/>
              <a:t>head 命令用来查看文本文件的开头部分，默认显示前10行的内容。</a:t>
            </a:r>
            <a:endParaRPr lang="en-US" altLang="zh-CN" dirty="0"/>
          </a:p>
          <a:p>
            <a:r>
              <a:rPr lang="en-US" altLang="zh-CN" dirty="0"/>
              <a:t>tail 命令用来查看文本文件的结尾部分，默认显示最后10行的内容。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通配符，是一个比较实用的工具，它能够帮助避免很多重复的工作。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通过一些字符去表示一类的名称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若要用下面的</a:t>
            </a:r>
            <a:r>
              <a:rPr lang="en-US" altLang="zh-CN" dirty="0"/>
              <a:t>gzip</a:t>
            </a:r>
            <a:r>
              <a:rPr lang="zh-CN" altLang="en-US" dirty="0"/>
              <a:t>等压缩命令对目录进行压缩，则先需要对该目录进行打包。</a:t>
            </a:r>
            <a:br>
              <a:rPr lang="zh-CN" altLang="en-US" dirty="0"/>
            </a:br>
            <a:br>
              <a:rPr lang="zh-CN" altLang="en-US" dirty="0"/>
            </a:br>
            <a:r>
              <a:rPr lang="en-US" altLang="zh-CN" dirty="0"/>
              <a:t>tar</a:t>
            </a:r>
            <a:r>
              <a:rPr lang="zh-CN" altLang="en-US" dirty="0"/>
              <a:t>就可以实现先打包再解压缩。</a:t>
            </a:r>
            <a:r>
              <a:rPr lang="en-US" altLang="zh-CN" dirty="0"/>
              <a:t>tar -zcvf ...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chmod</a:t>
            </a:r>
            <a:r>
              <a:rPr lang="zh-CN" altLang="en-US" dirty="0"/>
              <a:t>的用法比较灵活，可以用符号的形式，也可以八进制数字的形式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权限分为三组:</a:t>
            </a:r>
            <a:endParaRPr lang="zh-CN" altLang="en-US" dirty="0"/>
          </a:p>
          <a:p>
            <a:r>
              <a:rPr lang="zh-CN" altLang="en-US" dirty="0"/>
              <a:t>文件所有者（user or owner）</a:t>
            </a:r>
            <a:endParaRPr lang="zh-CN" altLang="en-US" dirty="0"/>
          </a:p>
          <a:p>
            <a:r>
              <a:rPr lang="zh-CN" altLang="en-US" dirty="0"/>
              <a:t>组（group）</a:t>
            </a:r>
            <a:endParaRPr lang="zh-CN" altLang="en-US" dirty="0"/>
          </a:p>
          <a:p>
            <a:r>
              <a:rPr lang="zh-CN" altLang="en-US" dirty="0"/>
              <a:t>其他用户（others）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每组可以有以下权限:</a:t>
            </a:r>
            <a:endParaRPr lang="zh-CN" altLang="en-US" dirty="0"/>
          </a:p>
          <a:p>
            <a:r>
              <a:rPr lang="zh-CN" altLang="en-US" dirty="0"/>
              <a:t>读（r）：允许读取文件的内容或目录的内容列表。</a:t>
            </a:r>
            <a:endParaRPr lang="zh-CN" altLang="en-US" dirty="0"/>
          </a:p>
          <a:p>
            <a:r>
              <a:rPr lang="zh-CN" altLang="en-US" dirty="0"/>
              <a:t>写（w）：允许修改文件的内容或目录的内容（增加、删除或重命名文件）。</a:t>
            </a:r>
            <a:endParaRPr lang="zh-CN" altLang="en-US" dirty="0"/>
          </a:p>
          <a:p>
            <a:r>
              <a:rPr lang="zh-CN" altLang="en-US" dirty="0"/>
              <a:t>执行（x）：允许执行文件或进入目录。</a:t>
            </a:r>
            <a:endParaRPr lang="zh-CN" altLang="en-US" dirty="0"/>
          </a:p>
          <a:p>
            <a:r>
              <a:rPr lang="zh-CN" altLang="en-US" dirty="0"/>
              <a:t>chmod 命令可以通过字母表示法或数字表示法来设定权限。</a:t>
            </a:r>
            <a:endParaRPr lang="zh-CN" altLang="en-US" dirty="0"/>
          </a:p>
          <a:p>
            <a:r>
              <a:rPr lang="zh-CN" altLang="en-US" dirty="0"/>
              <a:t>例如：</a:t>
            </a:r>
            <a:endParaRPr lang="zh-CN" altLang="en-US" dirty="0"/>
          </a:p>
          <a:p>
            <a:r>
              <a:rPr lang="zh-CN" altLang="en-US" dirty="0"/>
              <a:t>chmod u+x filename 会给文件所有者增加执行权限。</a:t>
            </a:r>
            <a:endParaRPr lang="zh-CN" altLang="en-US" dirty="0"/>
          </a:p>
          <a:p>
            <a:r>
              <a:rPr lang="zh-CN" altLang="en-US" dirty="0"/>
              <a:t>chmod g-w filename 会移除组用户的写权限。</a:t>
            </a:r>
            <a:endParaRPr lang="zh-CN" altLang="en-US" dirty="0"/>
          </a:p>
          <a:p>
            <a:r>
              <a:rPr lang="zh-CN" altLang="en-US" dirty="0"/>
              <a:t>chmod o=r filename 会设置其他用户的权限仅为读取。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数字表示法使用三位数字：</a:t>
            </a:r>
            <a:endParaRPr lang="zh-CN" altLang="en-US" dirty="0"/>
          </a:p>
          <a:p>
            <a:r>
              <a:rPr lang="zh-CN" altLang="en-US" dirty="0"/>
              <a:t>4 代表读（r）</a:t>
            </a:r>
            <a:endParaRPr lang="zh-CN" altLang="en-US" dirty="0"/>
          </a:p>
          <a:p>
            <a:r>
              <a:rPr lang="zh-CN" altLang="en-US" dirty="0"/>
              <a:t>2 代表写（w）</a:t>
            </a:r>
            <a:endParaRPr lang="zh-CN" altLang="en-US" dirty="0"/>
          </a:p>
          <a:p>
            <a:r>
              <a:rPr lang="zh-CN" altLang="en-US" dirty="0"/>
              <a:t>1 代表执行（x）</a:t>
            </a:r>
            <a:endParaRPr lang="zh-CN" altLang="en-US" dirty="0"/>
          </a:p>
          <a:p>
            <a:r>
              <a:rPr lang="zh-CN" altLang="en-US" dirty="0"/>
              <a:t>权限数字是每组的和，例如：</a:t>
            </a:r>
            <a:endParaRPr lang="zh-CN" altLang="en-US" dirty="0"/>
          </a:p>
          <a:p>
            <a:r>
              <a:rPr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chmod 75</a:t>
            </a:r>
            <a:r>
              <a:rPr 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file1</a:t>
            </a:r>
            <a:r>
              <a:rPr lang="zh-CN" altLang="en-US" dirty="0"/>
              <a:t> 设置所有者完全权限（7 = 4+2+1），组和其他用户的读和执行权限（5 = 4+1）。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mount</a:t>
            </a:r>
            <a:r>
              <a:rPr lang="zh-CN" altLang="en-US" dirty="0"/>
              <a:t>：比较有用的命令，挂载文件系统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CA86-EDB4-4A8E-81D1-FD3C4825D2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20B0-FD0C-4BEC-B4C0-C62DE03CACE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0D4EF626-F2E7-47E8-A3E5-EAE9C4555C6D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50</a:t>
            </a:r>
            <a:r>
              <a:rPr lang="zh-CN" altLang="en-US" dirty="0"/>
              <a:t>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5194-67BC-43E6-8119-B1D97DA06C9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5761-46A8-4841-BDA5-571D16466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BA2E-608F-4C66-9D28-6A9F77E8C3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5761-46A8-4841-BDA5-571D16466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73ECC-6B14-49CC-9EEC-7D6EEF506E5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D4EF626-F2E7-47E8-A3E5-EAE9C4555C6D}" type="slidenum">
              <a:rPr lang="zh-CN" altLang="en-US" smtClean="0"/>
            </a:fld>
            <a:r>
              <a:rPr lang="zh-CN" altLang="en-US"/>
              <a:t>页，共</a:t>
            </a:r>
            <a:r>
              <a:rPr lang="en-US" altLang="zh-CN"/>
              <a:t>50</a:t>
            </a:r>
            <a:r>
              <a:rPr lang="zh-CN" altLang="en-US"/>
              <a:t>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980B-1AB3-4BE3-9F3D-184B76B15B8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D4EF626-F2E7-47E8-A3E5-EAE9C4555C6D}" type="slidenum">
              <a:rPr lang="zh-CN" altLang="en-US" smtClean="0"/>
            </a:fld>
            <a:r>
              <a:rPr lang="zh-CN" altLang="en-US"/>
              <a:t>页，共</a:t>
            </a:r>
            <a:r>
              <a:rPr lang="en-US" altLang="zh-CN"/>
              <a:t>50</a:t>
            </a:r>
            <a:r>
              <a:rPr lang="zh-CN" altLang="en-US"/>
              <a:t>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1DB1-19BA-438F-AD6E-73C1FE3ED42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D4EF626-F2E7-47E8-A3E5-EAE9C4555C6D}" type="slidenum">
              <a:rPr lang="zh-CN" altLang="en-US" smtClean="0"/>
            </a:fld>
            <a:r>
              <a:rPr lang="zh-CN" altLang="en-US"/>
              <a:t>页，共</a:t>
            </a:r>
            <a:r>
              <a:rPr lang="en-US" altLang="zh-CN"/>
              <a:t>50</a:t>
            </a:r>
            <a:r>
              <a:rPr lang="zh-CN" altLang="en-US"/>
              <a:t>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3211-15D7-4266-9949-BDC2DE166C7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D4EF626-F2E7-47E8-A3E5-EAE9C4555C6D}" type="slidenum">
              <a:rPr lang="zh-CN" altLang="en-US" smtClean="0"/>
            </a:fld>
            <a:r>
              <a:rPr lang="zh-CN" altLang="en-US"/>
              <a:t>页，共</a:t>
            </a:r>
            <a:r>
              <a:rPr lang="en-US" altLang="zh-CN"/>
              <a:t>50</a:t>
            </a:r>
            <a:r>
              <a:rPr lang="zh-CN" altLang="en-US"/>
              <a:t>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8598-ED5B-4EF3-BB49-D9896A31826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29871-3A55-486D-9A91-3B7CCF39C4D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D4EF626-F2E7-47E8-A3E5-EAE9C4555C6D}" type="slidenum">
              <a:rPr lang="zh-CN" altLang="en-US" smtClean="0"/>
            </a:fld>
            <a:r>
              <a:rPr lang="zh-CN" altLang="en-US"/>
              <a:t>页，共</a:t>
            </a:r>
            <a:r>
              <a:rPr lang="en-US" altLang="zh-CN"/>
              <a:t>50</a:t>
            </a:r>
            <a:r>
              <a:rPr lang="zh-CN" altLang="en-US"/>
              <a:t>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16C2-AFD8-46BA-B79E-AB55D249BE1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D4EF626-F2E7-47E8-A3E5-EAE9C4555C6D}" type="slidenum">
              <a:rPr lang="zh-CN" altLang="en-US" smtClean="0"/>
            </a:fld>
            <a:r>
              <a:rPr lang="zh-CN" altLang="en-US"/>
              <a:t>页，共</a:t>
            </a:r>
            <a:r>
              <a:rPr lang="en-US" altLang="zh-CN"/>
              <a:t>50</a:t>
            </a:r>
            <a:r>
              <a:rPr lang="zh-CN" altLang="en-US"/>
              <a:t>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A4AA-573C-4719-89F6-476494DE0F8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10D08-6940-47A1-B97C-3CB2C8D37F7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0D4EF626-F2E7-47E8-A3E5-EAE9C4555C6D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50</a:t>
            </a:r>
            <a:r>
              <a:rPr lang="zh-CN" altLang="en-US" dirty="0"/>
              <a:t>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049D-73FA-4810-A107-D0E39093CBE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B249-551E-4DD7-A184-443F3E287A7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250-1FDE-4661-833E-83C29D43809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0D4EF626-F2E7-47E8-A3E5-EAE9C4555C6D}" type="slidenum">
              <a:rPr lang="zh-CN" altLang="en-US" smtClean="0"/>
            </a:fld>
            <a:r>
              <a:rPr lang="zh-CN" altLang="en-US"/>
              <a:t>页，共</a:t>
            </a:r>
            <a:r>
              <a:rPr lang="en-US" altLang="zh-CN"/>
              <a:t>50</a:t>
            </a:r>
            <a:r>
              <a:rPr lang="zh-CN" altLang="en-US"/>
              <a:t>页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4458-3696-424B-94E5-721F571C486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5761-46A8-4841-BDA5-571D16466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AD39C-4028-4178-AEF8-587109B605E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5761-46A8-4841-BDA5-571D16466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F7FC-80B4-491A-9223-88670FE35849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5761-46A8-4841-BDA5-571D16466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965C-8B2E-4A28-A5E5-17F6570E3C7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5761-46A8-4841-BDA5-571D16466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5C8F-8D9F-4BBD-81D9-DAA993B0B22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5761-46A8-4841-BDA5-571D16466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913D-7F59-4E2A-A95F-2065B3868B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5761-46A8-4841-BDA5-571D16466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E103-9464-432D-A556-38A0098ADFB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5761-46A8-4841-BDA5-571D16466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7DC1F-037A-4DAA-8FA0-FC0C0DB8E92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fld id="{0D4EF626-F2E7-47E8-A3E5-EAE9C4555C6D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50</a:t>
            </a:r>
            <a:r>
              <a:rPr lang="zh-CN" altLang="en-US" dirty="0"/>
              <a:t>页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7DC1F-037A-4DAA-8FA0-FC0C0DB8E92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第</a:t>
            </a:r>
            <a:fld id="{0D4EF626-F2E7-47E8-A3E5-EAE9C4555C6D}" type="slidenum">
              <a:rPr lang="zh-CN" altLang="en-US" smtClean="0"/>
            </a:fld>
            <a:r>
              <a:rPr lang="zh-CN" altLang="en-US"/>
              <a:t>页，共</a:t>
            </a:r>
            <a:r>
              <a:rPr lang="en-US" altLang="zh-CN"/>
              <a:t>50</a:t>
            </a:r>
            <a:r>
              <a:rPr lang="zh-CN" altLang="en-US"/>
              <a:t>页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0.xml"/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1.xml"/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.xml"/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.xml"/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.xml"/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.xml"/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.xml"/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7.xml"/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.xml"/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9.xml"/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0.xml"/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2.xml"/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3.xml"/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4.xml"/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5.xml"/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6.xml"/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7.xml"/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8.xml"/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9.xml"/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0.xml"/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1.xml"/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2.xml"/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3.xml"/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4.xml"/><Relationship Id="rId3" Type="http://schemas.openxmlformats.org/officeDocument/2006/relationships/hyperlink" Target="https://ubuntu.com/download/desktop" TargetMode="Externa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5.xml"/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6.xml"/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7.xml"/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8.xml"/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9.xml"/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0.xml"/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1.xml"/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2.xml"/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3.xml"/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4.xml"/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5.xml"/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6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7.xml"/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8.xml"/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9.xml"/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.xml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0.xml"/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1.xml"/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3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4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5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6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8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9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.xml"/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0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.xml"/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.xml"/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.xml"/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文本框 12"/>
          <p:cNvSpPr txBox="1"/>
          <p:nvPr/>
        </p:nvSpPr>
        <p:spPr>
          <a:xfrm>
            <a:off x="1626870" y="1706245"/>
            <a:ext cx="55194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VMWare WorkStation的安装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VMWare下新建虚拟机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利用VMWare虚拟机安装Linux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安装VMWare Tools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Linux常用命令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840" y="828675"/>
            <a:ext cx="3067685" cy="5949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45" y="1023620"/>
            <a:ext cx="4791075" cy="4810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061720"/>
            <a:ext cx="4514850" cy="47339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3350"/>
            <a:ext cx="9144000" cy="40506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3725"/>
            <a:ext cx="9144000" cy="3129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图片 5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1660"/>
            <a:ext cx="9144000" cy="31540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1990"/>
            <a:ext cx="9143365" cy="29533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245"/>
            <a:ext cx="9144000" cy="44615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170"/>
            <a:ext cx="9144000" cy="33750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7285"/>
            <a:ext cx="9144000" cy="20427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750" y="1151669"/>
            <a:ext cx="78828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VMWare WorkStation的安装</a:t>
            </a:r>
            <a:endParaRPr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5355" y="2052955"/>
            <a:ext cx="7454265" cy="34639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版本：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VMware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Workstation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Pro 17.6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endParaRPr lang="en-US" altLang="zh-CN"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下载地址：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https://www.vmware.com/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359341" y="1484660"/>
            <a:ext cx="8424936" cy="54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70560" y="76454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安装过程的选项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76454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激活许可证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1525" y="1743710"/>
            <a:ext cx="7552055" cy="4176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MC60H-DWHD5-H80U9-6V85M-8280D</a:t>
            </a:r>
            <a:endParaRPr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4A4RR-813DK-M81A9-4U35H-06KND</a:t>
            </a:r>
            <a:endParaRPr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NZ4RR-FTK5H-H81C1-Q30QH-1V2LA</a:t>
            </a:r>
            <a:endParaRPr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1635950" y="896399"/>
            <a:ext cx="60534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VMWare下新建虚拟机</a:t>
            </a:r>
            <a:endParaRPr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1603375"/>
            <a:ext cx="7576820" cy="50311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内容占位符 5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1810" r="1620" b="1877"/>
          <a:stretch>
            <a:fillRect/>
          </a:stretch>
        </p:blipFill>
        <p:spPr>
          <a:xfrm>
            <a:off x="1455420" y="922655"/>
            <a:ext cx="6194507" cy="540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内容占位符 2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511935" y="1106805"/>
            <a:ext cx="6294883" cy="540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内容占位符 5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522730" y="1124585"/>
            <a:ext cx="6294647" cy="540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内容占位符 2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497965" y="981075"/>
            <a:ext cx="6294582" cy="540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内容占位符 5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424305" y="1000125"/>
            <a:ext cx="6295201" cy="54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54175" y="45999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这两个随便选，建议选单个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内容占位符 2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424940" y="1085850"/>
            <a:ext cx="6294378" cy="540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" y="1457960"/>
            <a:ext cx="8131668" cy="540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0560" y="71755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编辑虚拟机设置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8016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4366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图片 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855"/>
            <a:ext cx="9144000" cy="53651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92125" y="1321435"/>
            <a:ext cx="8159033" cy="540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1525" y="58547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内存选择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2490" y="114808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72490" y="121158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内容占位符 2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720725" y="1374140"/>
            <a:ext cx="7794475" cy="540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1525" y="663575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处理器与内核的选择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2490" y="1226185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72490" y="1289685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764540"/>
            <a:ext cx="60153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如何查看计算机有几个核</a:t>
            </a:r>
            <a:endParaRPr lang="en-US" alt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5" y="1456055"/>
            <a:ext cx="7390130" cy="54000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5" y="887095"/>
            <a:ext cx="7414508" cy="540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95725" y="329120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个核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750" y="896399"/>
            <a:ext cx="79451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VMWare虚拟机</a:t>
            </a:r>
            <a:r>
              <a:rPr 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6035" y="2030730"/>
            <a:ext cx="6694170" cy="279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Ubuntu Linux </a:t>
            </a:r>
            <a:r>
              <a:rPr lang="zh-CN" altLang="en-US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下载地址：</a:t>
            </a:r>
            <a:endParaRPr lang="en-US" altLang="zh-CN"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zh-CN" sz="22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3"/>
              </a:rPr>
              <a:t>https://ubuntu.com/download/desktop</a:t>
            </a:r>
            <a:endParaRPr lang="zh-C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4572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514350" indent="-4572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514350" indent="-457200">
              <a:buFont typeface="Arial" panose="020B0604020202020204" pitchFamily="34" charset="0"/>
              <a:buChar char="•"/>
            </a:pPr>
            <a:r>
              <a:rPr lang="zh-CN" altLang="en-US" sz="26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版本可自行选择</a:t>
            </a:r>
            <a:endParaRPr lang="en-US" altLang="zh-CN" sz="2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1" indent="-457200">
              <a:buFont typeface="Wingdings" panose="05000000000000000000" charset="0"/>
              <a:buChar char="Ø"/>
            </a:pPr>
            <a:r>
              <a:rPr lang="zh-CN" altLang="en-US"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以</a:t>
            </a:r>
            <a:r>
              <a:rPr lang="en-US" altLang="zh-CN"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Ubuntu Linux 24</a:t>
            </a:r>
            <a:r>
              <a:rPr lang="zh-CN" altLang="en-US"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为例</a:t>
            </a:r>
            <a:endParaRPr lang="zh-CN" altLang="en-US"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10"/>
            <a:ext cx="9144000" cy="41579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" y="1457960"/>
            <a:ext cx="8131668" cy="540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0560" y="71755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编辑虚拟机设置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8016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4366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697865"/>
            <a:ext cx="7865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安装</a:t>
            </a:r>
            <a:r>
              <a:rPr lang="en-US" alt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Ubuntu</a:t>
            </a:r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映像文件</a:t>
            </a:r>
            <a:r>
              <a:rPr lang="en-US" altLang="zh-CN" sz="3600" dirty="0">
                <a:latin typeface="Times New Roman" panose="02020603050405020304" pitchFamily="18" charset="0"/>
                <a:ea typeface="幼圆" panose="02010509060101010101" charset="-122"/>
                <a:cs typeface="Times New Roman" panose="02020603050405020304" pitchFamily="18" charset="0"/>
                <a:sym typeface="+mn-ea"/>
              </a:rPr>
              <a:t>(ubuntu-xxx.iso)</a:t>
            </a:r>
            <a:endParaRPr lang="en-US" altLang="zh-CN" sz="3600" dirty="0">
              <a:latin typeface="Times New Roman" panose="02020603050405020304" pitchFamily="18" charset="0"/>
              <a:ea typeface="幼圆" panose="020105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60475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23975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1421130"/>
            <a:ext cx="8029940" cy="540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697865"/>
            <a:ext cx="7865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安装</a:t>
            </a:r>
            <a:r>
              <a:rPr lang="en-US" alt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Ubuntu</a:t>
            </a:r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映像文件</a:t>
            </a:r>
            <a:r>
              <a:rPr lang="en-US" altLang="zh-CN" sz="3600" dirty="0">
                <a:latin typeface="Times New Roman" panose="02020603050405020304" pitchFamily="18" charset="0"/>
                <a:ea typeface="幼圆" panose="02010509060101010101" charset="-122"/>
                <a:cs typeface="Times New Roman" panose="02020603050405020304" pitchFamily="18" charset="0"/>
                <a:sym typeface="+mn-ea"/>
              </a:rPr>
              <a:t>(ubuntu-xxx.iso)</a:t>
            </a:r>
            <a:endParaRPr lang="en-US" altLang="zh-CN" sz="3600" dirty="0">
              <a:latin typeface="Times New Roman" panose="02020603050405020304" pitchFamily="18" charset="0"/>
              <a:ea typeface="幼圆" panose="020105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60475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23975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5" y="1814830"/>
            <a:ext cx="7272020" cy="4527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697865"/>
            <a:ext cx="7865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安装</a:t>
            </a:r>
            <a:r>
              <a:rPr lang="en-US" alt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Ubuntu</a:t>
            </a:r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映像文件</a:t>
            </a:r>
            <a:r>
              <a:rPr lang="en-US" altLang="zh-CN" sz="3600" dirty="0">
                <a:latin typeface="Times New Roman" panose="02020603050405020304" pitchFamily="18" charset="0"/>
                <a:ea typeface="幼圆" panose="02010509060101010101" charset="-122"/>
                <a:cs typeface="Times New Roman" panose="02020603050405020304" pitchFamily="18" charset="0"/>
                <a:sym typeface="+mn-ea"/>
              </a:rPr>
              <a:t>(ubuntu-xxx.iso)</a:t>
            </a:r>
            <a:endParaRPr lang="en-US" altLang="zh-CN" sz="3600" dirty="0">
              <a:latin typeface="Times New Roman" panose="02020603050405020304" pitchFamily="18" charset="0"/>
              <a:ea typeface="幼圆" panose="020105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60475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23975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5" y="1638300"/>
            <a:ext cx="7066280" cy="48012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图片 6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1845"/>
            <a:ext cx="9144000" cy="60661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697865"/>
            <a:ext cx="7865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安装</a:t>
            </a:r>
            <a:r>
              <a:rPr lang="en-US" alt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Ubuntu</a:t>
            </a:r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映像文件</a:t>
            </a:r>
            <a:r>
              <a:rPr lang="en-US" altLang="zh-CN" sz="3600" dirty="0">
                <a:latin typeface="Times New Roman" panose="02020603050405020304" pitchFamily="18" charset="0"/>
                <a:ea typeface="幼圆" panose="02010509060101010101" charset="-122"/>
                <a:cs typeface="Times New Roman" panose="02020603050405020304" pitchFamily="18" charset="0"/>
                <a:sym typeface="+mn-ea"/>
              </a:rPr>
              <a:t>(ubuntu-xxx.iso)</a:t>
            </a:r>
            <a:endParaRPr lang="en-US" altLang="zh-CN" sz="3600" dirty="0">
              <a:latin typeface="Times New Roman" panose="02020603050405020304" pitchFamily="18" charset="0"/>
              <a:ea typeface="幼圆" panose="020105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60475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23975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95" y="1431290"/>
            <a:ext cx="7293610" cy="52698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697865"/>
            <a:ext cx="7865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安装</a:t>
            </a:r>
            <a:r>
              <a:rPr lang="en-US" alt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Ubuntu</a:t>
            </a:r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映像文件</a:t>
            </a:r>
            <a:r>
              <a:rPr lang="en-US" altLang="zh-CN" sz="3600" dirty="0">
                <a:latin typeface="Times New Roman" panose="02020603050405020304" pitchFamily="18" charset="0"/>
                <a:ea typeface="幼圆" panose="02010509060101010101" charset="-122"/>
                <a:cs typeface="Times New Roman" panose="02020603050405020304" pitchFamily="18" charset="0"/>
                <a:sym typeface="+mn-ea"/>
              </a:rPr>
              <a:t>(ubuntu-xxx.iso)</a:t>
            </a:r>
            <a:endParaRPr lang="en-US" altLang="zh-CN" sz="3600" dirty="0">
              <a:latin typeface="Times New Roman" panose="02020603050405020304" pitchFamily="18" charset="0"/>
              <a:ea typeface="幼圆" panose="020105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60475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23975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220" y="1705610"/>
            <a:ext cx="6702425" cy="48202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697865"/>
            <a:ext cx="7865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安装</a:t>
            </a:r>
            <a:r>
              <a:rPr lang="en-US" alt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Ubuntu</a:t>
            </a:r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映像文件</a:t>
            </a:r>
            <a:r>
              <a:rPr lang="en-US" altLang="zh-CN" sz="3600" dirty="0">
                <a:latin typeface="Times New Roman" panose="02020603050405020304" pitchFamily="18" charset="0"/>
                <a:ea typeface="幼圆" panose="02010509060101010101" charset="-122"/>
                <a:cs typeface="Times New Roman" panose="02020603050405020304" pitchFamily="18" charset="0"/>
                <a:sym typeface="+mn-ea"/>
              </a:rPr>
              <a:t>(ubuntu-xxx.iso)</a:t>
            </a:r>
            <a:endParaRPr lang="en-US" altLang="zh-CN" sz="3600" dirty="0">
              <a:latin typeface="Times New Roman" panose="02020603050405020304" pitchFamily="18" charset="0"/>
              <a:ea typeface="幼圆" panose="020105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60475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23975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" y="1612265"/>
            <a:ext cx="6679565" cy="47732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697865"/>
            <a:ext cx="7865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安装</a:t>
            </a:r>
            <a:r>
              <a:rPr lang="en-US" alt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Ubuntu</a:t>
            </a:r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映像文件</a:t>
            </a:r>
            <a:r>
              <a:rPr lang="en-US" altLang="zh-CN" sz="3600" dirty="0">
                <a:latin typeface="Times New Roman" panose="02020603050405020304" pitchFamily="18" charset="0"/>
                <a:ea typeface="幼圆" panose="02010509060101010101" charset="-122"/>
                <a:cs typeface="Times New Roman" panose="02020603050405020304" pitchFamily="18" charset="0"/>
                <a:sym typeface="+mn-ea"/>
              </a:rPr>
              <a:t>(ubuntu-xxx.iso)</a:t>
            </a:r>
            <a:endParaRPr lang="en-US" altLang="zh-CN" sz="3600" dirty="0">
              <a:latin typeface="Times New Roman" panose="02020603050405020304" pitchFamily="18" charset="0"/>
              <a:ea typeface="幼圆" panose="020105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60475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23975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85" y="1828165"/>
            <a:ext cx="6068695" cy="4292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697865"/>
            <a:ext cx="7865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安装</a:t>
            </a:r>
            <a:r>
              <a:rPr lang="en-US" alt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Ubuntu</a:t>
            </a:r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映像文件</a:t>
            </a:r>
            <a:r>
              <a:rPr lang="en-US" altLang="zh-CN" sz="3600" dirty="0">
                <a:latin typeface="Times New Roman" panose="02020603050405020304" pitchFamily="18" charset="0"/>
                <a:ea typeface="幼圆" panose="02010509060101010101" charset="-122"/>
                <a:cs typeface="Times New Roman" panose="02020603050405020304" pitchFamily="18" charset="0"/>
                <a:sym typeface="+mn-ea"/>
              </a:rPr>
              <a:t>(ubuntu-xxx.iso)</a:t>
            </a:r>
            <a:endParaRPr lang="en-US" altLang="zh-CN" sz="3600" dirty="0">
              <a:latin typeface="Times New Roman" panose="02020603050405020304" pitchFamily="18" charset="0"/>
              <a:ea typeface="幼圆" panose="020105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60475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23975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35" y="1503045"/>
            <a:ext cx="7300595" cy="52019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697865"/>
            <a:ext cx="7865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安装</a:t>
            </a:r>
            <a:r>
              <a:rPr lang="en-US" alt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Ubuntu</a:t>
            </a:r>
            <a:r>
              <a:rPr lang="zh-CN" altLang="en-US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映像文件</a:t>
            </a:r>
            <a:r>
              <a:rPr lang="en-US" altLang="zh-CN" sz="3600" dirty="0">
                <a:latin typeface="Times New Roman" panose="02020603050405020304" pitchFamily="18" charset="0"/>
                <a:ea typeface="幼圆" panose="02010509060101010101" charset="-122"/>
                <a:cs typeface="Times New Roman" panose="02020603050405020304" pitchFamily="18" charset="0"/>
                <a:sym typeface="+mn-ea"/>
              </a:rPr>
              <a:t>(ubuntu-xxx.iso)</a:t>
            </a:r>
            <a:endParaRPr lang="en-US" altLang="zh-CN" sz="3600" dirty="0">
              <a:latin typeface="Times New Roman" panose="02020603050405020304" pitchFamily="18" charset="0"/>
              <a:ea typeface="幼圆" panose="020105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60475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23975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65" y="1814830"/>
            <a:ext cx="6439535" cy="45453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560" y="697865"/>
            <a:ext cx="7865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 smtClean="0">
                <a:latin typeface="幼圆" panose="02010509060101010101" charset="-122"/>
                <a:ea typeface="幼圆" panose="02010509060101010101" charset="-122"/>
                <a:sym typeface="+mn-ea"/>
              </a:rPr>
              <a:t>安装过程中的显示问题</a:t>
            </a:r>
            <a:endParaRPr lang="en-US" altLang="zh-CN" sz="3600" dirty="0">
              <a:latin typeface="幼圆" panose="02010509060101010101" charset="-122"/>
              <a:ea typeface="幼圆" panose="020105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260475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23975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1525" y="1503045"/>
            <a:ext cx="7597140" cy="3928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进入</a:t>
            </a:r>
            <a:r>
              <a:rPr lang="zh-CN" altLang="zh-CN" sz="2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界面可能会有黑边</a:t>
            </a:r>
            <a:r>
              <a:rPr lang="zh-CN" altLang="zh-CN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问题</a:t>
            </a:r>
            <a:endParaRPr lang="en-US" altLang="zh-CN"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可能</a:t>
            </a:r>
            <a:r>
              <a:rPr lang="zh-CN" altLang="zh-CN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会</a:t>
            </a:r>
            <a:r>
              <a:rPr lang="zh-CN" altLang="zh-CN" sz="2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出现点不到屏幕下方</a:t>
            </a:r>
            <a:r>
              <a:rPr lang="zh-CN" altLang="zh-CN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zh-CN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继续</a:t>
            </a:r>
            <a:r>
              <a:rPr lang="zh-CN" altLang="en-US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zh-CN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按钮</a:t>
            </a:r>
            <a:r>
              <a:rPr lang="zh-CN" altLang="zh-CN" sz="2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，拖动窗口也无法上拖的问题</a:t>
            </a:r>
            <a:r>
              <a:rPr lang="zh-CN" altLang="zh-CN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</a:t>
            </a:r>
            <a:r>
              <a:rPr lang="zh-CN" altLang="zh-CN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按住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win</a:t>
            </a:r>
            <a:r>
              <a:rPr lang="zh-CN" altLang="zh-CN" sz="2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键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lang="zh-CN" altLang="zh-CN" sz="2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鼠标左键即可拖动</a:t>
            </a:r>
            <a:endParaRPr lang="en-US" altLang="zh-CN"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</a:t>
            </a:r>
            <a:r>
              <a:rPr lang="en-US" altLang="zh-CN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</a:t>
            </a:r>
            <a:r>
              <a:rPr lang="zh-CN" altLang="en-US"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后，系统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界面在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VMware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全屏下不完全显示</a:t>
            </a:r>
            <a:endParaRPr lang="en-US" altLang="zh-CN" sz="2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750" y="896399"/>
            <a:ext cx="53581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安装VMWare Tools</a:t>
            </a:r>
            <a:endParaRPr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" y="1811655"/>
            <a:ext cx="7591425" cy="45097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750" y="896399"/>
            <a:ext cx="53581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安装VMWare Tools</a:t>
            </a:r>
            <a:endParaRPr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950"/>
            <a:ext cx="9144000" cy="14395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88490" y="4183380"/>
            <a:ext cx="55816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先进入管理员模式，然后运行：</a:t>
            </a:r>
            <a:endParaRPr lang="zh-CN" altLang="en-US"/>
          </a:p>
          <a:p>
            <a:r>
              <a:rPr lang="en-US" altLang="zh-CN">
                <a:sym typeface="+mn-ea"/>
              </a:rPr>
              <a:t>sudo apt-get autoremove open-vm-tools</a:t>
            </a:r>
            <a:endParaRPr lang="en-US" altLang="zh-CN"/>
          </a:p>
          <a:p>
            <a:r>
              <a:rPr lang="en-US" altLang="zh-CN"/>
              <a:t>sudo apt-get install open-vm-tools-desktop</a:t>
            </a:r>
            <a:endParaRPr lang="en-US" altLang="zh-CN"/>
          </a:p>
          <a:p>
            <a:r>
              <a:rPr lang="zh-CN" altLang="en-US"/>
              <a:t>如果报错，则运行：</a:t>
            </a:r>
            <a:endParaRPr lang="zh-CN" altLang="en-US"/>
          </a:p>
          <a:p>
            <a:r>
              <a:rPr lang="en-US" altLang="zh-CN"/>
              <a:t>sudo apt-get update</a:t>
            </a:r>
            <a:endParaRPr lang="en-US" altLang="zh-CN"/>
          </a:p>
          <a:p>
            <a:r>
              <a:rPr lang="en-US" altLang="zh-CN"/>
              <a:t>sudo apt-get install open-vm-tools-desktop fuse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运行成功后，一直</a:t>
            </a:r>
            <a:r>
              <a:rPr lang="en-US" altLang="zh-CN"/>
              <a:t>enter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750" y="896399"/>
            <a:ext cx="53581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安装VMWare Tools</a:t>
            </a:r>
            <a:endParaRPr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072640"/>
            <a:ext cx="8001000" cy="31146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" y="1304925"/>
            <a:ext cx="9144000" cy="49358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750" y="896399"/>
            <a:ext cx="53581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安装VMWare Tools</a:t>
            </a:r>
            <a:endParaRPr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7715" y="1603375"/>
            <a:ext cx="7239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判断是否成功安装，先重启虚拟机，可以手动重启，也可以运行</a:t>
            </a:r>
            <a:r>
              <a:rPr lang="en-US" altLang="zh-CN"/>
              <a:t>reboot</a:t>
            </a:r>
            <a:r>
              <a:rPr lang="zh-CN" altLang="en-US"/>
              <a:t>指令重启。重启后虚拟机占满整个屏幕，没有黑边。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980"/>
            <a:ext cx="9084945" cy="44919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670750" y="896399"/>
            <a:ext cx="53581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安装VMWare Tools</a:t>
            </a:r>
            <a:endParaRPr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7715" y="1603375"/>
            <a:ext cx="7239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关闭虚拟机后，打开虚拟机设置，启用复制粘贴和拖放操作，可以实现从主机中复制粘贴文件进入虚拟机。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" y="2459990"/>
            <a:ext cx="8987790" cy="34493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926020" y="1023399"/>
            <a:ext cx="42081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常用命令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3200" y="1943100"/>
            <a:ext cx="6694170" cy="3653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登录：输入用户名和密码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注销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输入logout</a:t>
            </a:r>
            <a:endParaRPr sz="22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使用Ctrl＋D键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提示符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超级用户：＃</a:t>
            </a:r>
            <a:endParaRPr sz="22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普通用户：$</a:t>
            </a:r>
            <a:endParaRPr sz="22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670560" y="764540"/>
            <a:ext cx="5836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关机与重新启动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9005" y="1607185"/>
            <a:ext cx="6694170" cy="5259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关机与重新启动的实质是切换运行级别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关机命令：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init 0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halt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shutdown -h +5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重新启动命令：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init 6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reboot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shutdown -r +5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shutdown 命令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－k 只是警告，不实际关机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－r 关机后重新启动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－h 关闭系统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670560" y="764540"/>
            <a:ext cx="5836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命令基本语法 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1525" y="1607185"/>
            <a:ext cx="7442835" cy="5259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$一般shell命令格式：</a:t>
            </a:r>
            <a:r>
              <a:rPr sz="2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</a:t>
            </a:r>
            <a:r>
              <a:rPr lang="en-US" sz="2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[选项]</a:t>
            </a:r>
            <a:r>
              <a:rPr lang="en-US" sz="2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[参数]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注意元素之间必须有空格！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ls/home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ls /home 3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选项：零个、一个或多个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ls </a:t>
            </a:r>
            <a:r>
              <a:rPr sz="2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–all</a:t>
            </a: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/home （长选项）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ls </a:t>
            </a:r>
            <a:r>
              <a:rPr sz="2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–a</a:t>
            </a: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/home （短选项）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参数：零个、一个或多个</a:t>
            </a:r>
            <a:endParaRPr sz="26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ls  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ls</a:t>
            </a:r>
            <a:r>
              <a:rPr lang="en-US"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sz="2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/home</a:t>
            </a:r>
            <a:endParaRPr sz="220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670560" y="764540"/>
            <a:ext cx="5836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获得命令帮助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1525" y="1607185"/>
            <a:ext cx="7442835" cy="5259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man命令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格式：man 命令名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使用上、下箭头键、&lt;PgDn&gt;、&lt;PgUp&gt;翻阅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使用Q或q键退出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info命令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格式：info 命令名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使用上、下箭头键、&lt;PgDn&gt;、&lt;PgUp&gt;翻阅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使用q键退出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使用&lt;Ctrl&gt;+h进入info命令的帮助屏幕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670560" y="764540"/>
            <a:ext cx="5836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. 与</a:t>
            </a:r>
            <a:r>
              <a:rPr lang="en-US" alt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 </a:t>
            </a:r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..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1525" y="1607185"/>
            <a:ext cx="7442835" cy="5259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相对路径与绝对路径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cd /etc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绝对文件路径定义了在虚拟目录结构中该目录的</a:t>
            </a:r>
            <a:r>
              <a:rPr sz="2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确切位置</a:t>
            </a: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，以虚拟目录的根目录开始，相当于目录的全名。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绝对文件路径总是以正斜线（/）作为起始，指明虚拟文件系统的根目录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cd ../etc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相对文件路径允许用户指定一个基于当前位置的目标文件路径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单点符（.），表示当前目录；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双点符（..），表示当前目录的父目录。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670560" y="764540"/>
            <a:ext cx="5836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常见文件和目录操作命令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1525" y="1607185"/>
            <a:ext cx="7715250" cy="5259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目录树中走动：cd, pwd, ls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创建、删除、移动，复制：touch, mkdir, rmdir, rm, cp, mv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文件查看：cat, more, less, head, tail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通配符 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问号（?）代表一个字符；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星号（*）代表零个或多个字符；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中括号 [] 标识多个可能的选择，如[a – i]；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感叹号（!）将不需要的内容排除在外，如[!a]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670560" y="764540"/>
            <a:ext cx="5836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常用的备份压缩命令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1525" y="1607185"/>
            <a:ext cx="7715250" cy="5259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tar 文件,目录打/解包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tar -zcvf myusr.tar.gz mydoc 将mydoc目录打包后压缩,调用gzip压缩工具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tar -zxvf myusr.tar.gz 解压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gzip 压缩或解压文件目录,后缀为 .gz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compress 压缩或解压文件目录,后缀为 .Z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bzip2 压缩或解压文件目录,后缀为 .bz2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zcat 显示压缩的文本文件的内容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xz 压缩或解压文件目录,后缀为 .xz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670560" y="764540"/>
            <a:ext cx="5836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文件权限改变命令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1525" y="1607185"/>
            <a:ext cx="7715250" cy="5259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chmod 更改文件或目录的权限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chmod a+x test.sh  为脚本文件test.sh的所有用户增加可执行属性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chmod o–rwx test  取消其他用户对目录test的读、写和执行权限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chmod 75</a:t>
            </a:r>
            <a:r>
              <a:rPr lang="en-US"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file1  设置所有者完全权限（7 = 4+2+1），组和其他用户的读和执行权限（5 = 4+1）。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chown 改变文件或目录的属主和属组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ch</a:t>
            </a:r>
            <a:r>
              <a:rPr lang="en-US"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own</a:t>
            </a:r>
            <a:r>
              <a:rPr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user1 file1  将文件file1的属主改为user1</a:t>
            </a: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735"/>
            <a:ext cx="9144000" cy="44945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670560" y="764540"/>
            <a:ext cx="5836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常用的磁盘管理命令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1525" y="1607185"/>
            <a:ext cx="7715250" cy="3106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df 查看文件系统的磁盘空间占用情况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du 显示目录或文件所占磁盘空间大小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mount 挂装文件系统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umount 解挂文件系统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670560" y="764540"/>
            <a:ext cx="5836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3600" dirty="0">
                <a:latin typeface="幼圆" panose="02010509060101010101" charset="-122"/>
                <a:ea typeface="幼圆" panose="02010509060101010101" charset="-122"/>
                <a:sym typeface="+mn-ea"/>
              </a:rPr>
              <a:t>与用户有关的命令</a:t>
            </a:r>
            <a:endParaRPr lang="zh-CN" sz="3600" dirty="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1327150"/>
            <a:ext cx="661289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1525" y="1390650"/>
            <a:ext cx="661289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1525" y="1607185"/>
            <a:ext cx="8109585" cy="5259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passwd 修改用户口令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 切换用户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sudo 允许用户使用超级用户权限执行一些命令</a:t>
            </a: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0" y="1111250"/>
            <a:ext cx="4239260" cy="5245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887095"/>
            <a:ext cx="4591050" cy="5743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F626-F2E7-47E8-A3E5-EAE9C4555C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0313" y="227849"/>
            <a:ext cx="455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》2025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 r="66966" b="13292"/>
          <a:stretch>
            <a:fillRect/>
          </a:stretch>
        </p:blipFill>
        <p:spPr>
          <a:xfrm>
            <a:off x="158885" y="30130"/>
            <a:ext cx="687156" cy="8571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494282" y="152911"/>
            <a:ext cx="3649718" cy="611540"/>
            <a:chOff x="5494282" y="112021"/>
            <a:chExt cx="3649718" cy="61154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25"/>
            <a:stretch>
              <a:fillRect/>
            </a:stretch>
          </p:blipFill>
          <p:spPr bwMode="auto">
            <a:xfrm>
              <a:off x="5494282" y="407985"/>
              <a:ext cx="3649717" cy="31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3"/>
            <a:stretch>
              <a:fillRect/>
            </a:stretch>
          </p:blipFill>
          <p:spPr bwMode="auto">
            <a:xfrm>
              <a:off x="5494286" y="112021"/>
              <a:ext cx="3649714" cy="38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838835"/>
            <a:ext cx="3524885" cy="58991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10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11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12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13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14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15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16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17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18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19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2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20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21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22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23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24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25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26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27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28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29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3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30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31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32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33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34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35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36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37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38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39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4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40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41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42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43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44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45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46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47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48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49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5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50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51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52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53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54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55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56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57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58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59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6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60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61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62.xml><?xml version="1.0" encoding="utf-8"?>
<p:tagLst xmlns:p="http://schemas.openxmlformats.org/presentationml/2006/main">
  <p:tag name="ARS_PPT_DBNAME" val="7a0823ad-de70-42a5-9ad5-7229723b775b.mdb"/>
  <p:tag name="ARS_RESPONSE_PERSONNUM" val="100"/>
  <p:tag name="KSO_WPP_MARK_KEY" val="ea1fed9e-a893-4f4f-9ba2-a3931def95b8"/>
  <p:tag name="COMMONDATA" val="eyJoZGlkIjoiYTlkMTI5NWU0YjVlMmFiOTc4MzBiNTAzOWIxZDkxOTQifQ=="/>
</p:tagLst>
</file>

<file path=ppt/tags/tag7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8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ags/tag9.xml><?xml version="1.0" encoding="utf-8"?>
<p:tagLst xmlns:p="http://schemas.openxmlformats.org/presentationml/2006/main"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SLIDE_DUENO" val="100"/>
  <p:tag name="ARS_SLIDE_PARTICIPANTNUM" val="100"/>
  <p:tag name="ARS_SLIDE_SUBMITNUM" val="0"/>
  <p:tag name="ARS_SLIDE_CORRECTNUM" val="0"/>
  <p:tag name="ARS_SLIDE_VOTEMEAN" val="0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OINTWIDTH" val="0.5"/>
  <p:tag name="ARS_CHARTSHOWITEMTEXT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3494</Words>
  <Application>WPS 演示</Application>
  <PresentationFormat>全屏显示(4:3)</PresentationFormat>
  <Paragraphs>390</Paragraphs>
  <Slides>61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5" baseType="lpstr">
      <vt:lpstr>Arial</vt:lpstr>
      <vt:lpstr>宋体</vt:lpstr>
      <vt:lpstr>Wingdings</vt:lpstr>
      <vt:lpstr>微软雅黑</vt:lpstr>
      <vt:lpstr>Times New Roman</vt:lpstr>
      <vt:lpstr>Wingdings</vt:lpstr>
      <vt:lpstr>Calibri</vt:lpstr>
      <vt:lpstr>Arial Unicode MS</vt:lpstr>
      <vt:lpstr>等线 Light</vt:lpstr>
      <vt:lpstr>Calibri Light</vt:lpstr>
      <vt:lpstr>等线</vt:lpstr>
      <vt:lpstr>幼圆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Is Data Science Used?</dc:title>
  <dc:creator>liu chuan</dc:creator>
  <cp:lastModifiedBy>WPS_1692929197</cp:lastModifiedBy>
  <cp:revision>885</cp:revision>
  <dcterms:created xsi:type="dcterms:W3CDTF">2019-08-12T06:08:00Z</dcterms:created>
  <dcterms:modified xsi:type="dcterms:W3CDTF">2025-04-12T12:10:52Z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2C86902CD0D34E3D9CF597009669DD04_13</vt:lpwstr>
  </property>
  <property fmtid="{D5CDD505-2E9C-101B-9397-08002B2CF9AE}" pid="3" name="KSOProductBuildVer">
    <vt:lpwstr>2052-12.1.0.20784</vt:lpwstr>
  </property>
</Properties>
</file>